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2D9A-A1A9-1442-BB82-BC0555AA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AC9A6-EF5A-924A-B239-AC1D81F15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7F3A-C879-F14A-B6AD-BA238986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BF540-F597-2943-BB26-74722593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76A7-058F-984E-8E17-721FF301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155C-A138-F442-88B7-29A24DD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55DF9-CA42-1B47-9CC3-9AAFCC1F8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C5E6D-2F58-F546-9DE3-C0786CF0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AA08-831C-7047-9182-A5155044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64C5D-7C66-8945-BAAB-D0474EAD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3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B1372-F00C-DC43-8B63-71880019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1AAF2-8D23-7C44-83DB-10459245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BD504-9869-5647-AF63-EC9F53F0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08028-A5E5-CC4E-BE51-B8710186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A758-0497-C148-B1F3-6B618FB6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DB2D-6E46-5A4D-BE32-0483101A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6059-287F-2D40-9341-BA517CB0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2CED-DDAF-CF42-B9AF-51DE0B05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6FDC-C264-C346-8DCC-E38D5C2F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27753-828B-0C43-A76D-D07BF996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FE4E-11EA-A84E-9402-E33ACF02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6C4E4-7F56-6045-BE8A-D635CE28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861DD-3E41-F145-AB0B-67ACEE24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40C8-2A56-9B44-863A-27F7EA72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38C9F-0B5D-A840-873E-C79A3C46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5468-8EFE-644E-90A6-D1C87DEC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D49B-0882-BF41-AEB9-10D7E3CD1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98E2E-ED3A-DC47-813C-22A65AF26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110A0-473A-EA46-AE19-895CE375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AF9BD-57DE-D34D-BD8A-8F9F678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C73B8-5789-3F44-A1B4-C883B7C6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FCEB-5A49-FA46-8BC4-F8B35CC3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7634F-F00D-1042-A64F-E40658A4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FCF5D-7B56-A845-8DB7-FD3BA35AD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A95A6-00FB-574C-B8D8-EB2EF2C87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BBC0D-E8A3-C541-9B36-B0EEB8BB7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DE884-6AF7-CB4E-9927-9226EDCD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4A02A-8126-6F40-B8E0-1C90E2CB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581F9-BD56-4545-B93F-D2974F8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5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438F-7034-3541-A745-1AC5983B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6FD56-8C79-3544-85DE-9510B411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F16C3-8169-034B-B120-4BADBE1C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73AD7-32F5-6842-A69F-CF1E0BF9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1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8F285-E7CB-D74F-A2A2-FDAC38AE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A9C66-A659-CA4C-81E6-8BF730F4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B400-D0AC-2A42-964C-7D2F4084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9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A734-72CC-AF4B-884C-ACEA81F2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9C78C-DEF4-144B-9AA8-F61E2E4D1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8E2B-4638-F348-B466-82A53667D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FA662-C8F1-0A46-B7DC-99B13F13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EBC4C-1E71-C647-9E78-10CFD94B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060DC-37B0-2745-9FF2-72AB0E96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3AB5-04D3-A443-BF7E-0B17E44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34A78-A52D-054E-B549-DFAF833FE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5603B-FF90-3A4C-BD2F-AD73E53CE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E2E35-5B0F-BC4C-968C-765DAC5A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ACB68-DC4E-2740-8190-3CE672D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F0A0C-A1D4-9140-8BD9-56115DF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0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AFA41-38D7-3440-A154-D9355ABF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BF661-782B-C54D-A75A-5A7B3BC45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C05E7-7A11-EA42-8692-B6A7F9C46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4BD94-BDD9-E24A-ACF1-B5E54F323F79}" type="datetimeFigureOut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7B67-9825-C54B-8E6C-6DB3CA88C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FF0A-7BAA-7844-BA9A-301DD9A9A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-WTXQQtz2m5iTflJLK59aw/videos" TargetMode="External"/><Relationship Id="rId13" Type="http://schemas.openxmlformats.org/officeDocument/2006/relationships/hyperlink" Target="https://www.linuxfoundation.org/blog/2019/02/how-zowe-is-bringing-the-mainframe-into-the-modern-age/" TargetMode="External"/><Relationship Id="rId3" Type="http://schemas.openxmlformats.org/officeDocument/2006/relationships/hyperlink" Target="https://www.openmainframeproject.org/projects/zowe" TargetMode="External"/><Relationship Id="rId7" Type="http://schemas.openxmlformats.org/officeDocument/2006/relationships/hyperlink" Target="https://medium.com/@dkelosky/how-to-automate-z-os-data-set-allocation-using-zowe-json-30e70fb960d8" TargetMode="External"/><Relationship Id="rId12" Type="http://schemas.openxmlformats.org/officeDocument/2006/relationships/hyperlink" Target="https://www.youtube.com/watch?v=Kndb_8DhQcE" TargetMode="External"/><Relationship Id="rId2" Type="http://schemas.openxmlformats.org/officeDocument/2006/relationships/hyperlink" Target="https://it.toolbox.com/blogs/trevoreddolls/best-job-in-the-world-022419" TargetMode="External"/><Relationship Id="rId16" Type="http://schemas.openxmlformats.org/officeDocument/2006/relationships/hyperlink" Target="https://devops.com/webinars/bridging-modern-devops-and-the-mainframe/?submissionGuid=4a95d1da-5037-44e7-9658-c3a920a3aee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dkelosky/zowe-and-hlasm-hello-world-build-deploy-695be1eb13dc" TargetMode="External"/><Relationship Id="rId11" Type="http://schemas.openxmlformats.org/officeDocument/2006/relationships/hyperlink" Target="https://www.brightworkresearch.com/saaseconomy/2019/01/04/how-to-understand-the-cost-advantages-of-mainframe-versus-on-premises-server/" TargetMode="External"/><Relationship Id="rId5" Type="http://schemas.openxmlformats.org/officeDocument/2006/relationships/hyperlink" Target="http://ibmsystemsmag.com/mainframe/trends/whatsnew/open-source-zowe-project/" TargetMode="External"/><Relationship Id="rId15" Type="http://schemas.openxmlformats.org/officeDocument/2006/relationships/hyperlink" Target="https://www.share.org/blog/think-millennials-don-t-want-to-work-in-mainframe?-think-again" TargetMode="External"/><Relationship Id="rId10" Type="http://schemas.openxmlformats.org/officeDocument/2006/relationships/hyperlink" Target="https://blog.rocketsoftware.com/2013/05/think-a-mainframe-is-expensive/#.XJqeexNKgWo" TargetMode="External"/><Relationship Id="rId4" Type="http://schemas.openxmlformats.org/officeDocument/2006/relationships/hyperlink" Target="https://www.openmainframeproject.org/blog/2019/02/04/keeping-up-with-the-zowians-best-ways-to-follow-zowe-community-developments" TargetMode="External"/><Relationship Id="rId9" Type="http://schemas.openxmlformats.org/officeDocument/2006/relationships/hyperlink" Target="https://www-01.ibm.com/events/wwe/ast/mtm/zowe.nsf/enrollall?openform" TargetMode="External"/><Relationship Id="rId14" Type="http://schemas.openxmlformats.org/officeDocument/2006/relationships/hyperlink" Target="https://www.youtube.com/watch?v=0XbfLBIoL0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bm mainframe">
            <a:extLst>
              <a:ext uri="{FF2B5EF4-FFF2-40B4-BE49-F238E27FC236}">
                <a16:creationId xmlns:a16="http://schemas.microsoft.com/office/drawing/2014/main" id="{DD643C1C-3EEE-134F-A33D-C6102DE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6" b="6941"/>
          <a:stretch/>
        </p:blipFill>
        <p:spPr bwMode="auto">
          <a:xfrm>
            <a:off x="20" y="-10"/>
            <a:ext cx="12191980" cy="6857990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1ADDFA-C5C2-4449-A21E-EB44A583182E}"/>
              </a:ext>
            </a:extLst>
          </p:cNvPr>
          <p:cNvSpPr/>
          <p:nvPr/>
        </p:nvSpPr>
        <p:spPr>
          <a:xfrm>
            <a:off x="7488621" y="14514"/>
            <a:ext cx="4703379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6" descr="TechDay Horto - Logo (Preto).png">
            <a:extLst>
              <a:ext uri="{FF2B5EF4-FFF2-40B4-BE49-F238E27FC236}">
                <a16:creationId xmlns:a16="http://schemas.microsoft.com/office/drawing/2014/main" id="{841F5E79-C94F-864F-AF7A-AADB592E4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354317"/>
            <a:ext cx="1227083" cy="122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TechDay Horto - Logo (Preto).png">
            <a:extLst>
              <a:ext uri="{FF2B5EF4-FFF2-40B4-BE49-F238E27FC236}">
                <a16:creationId xmlns:a16="http://schemas.microsoft.com/office/drawing/2014/main" id="{87A3D60E-C83D-8D41-95A9-C78B8B1FA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22487-E619-704D-9B72-5B52CF2E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21" y="138522"/>
            <a:ext cx="3690578" cy="2455333"/>
          </a:xfrm>
          <a:prstGeom prst="rect">
            <a:avLst/>
          </a:prstGeom>
          <a:noFill/>
        </p:spPr>
      </p:pic>
      <p:pic>
        <p:nvPicPr>
          <p:cNvPr id="1034" name="Picture 10" descr="Image result for zowe">
            <a:extLst>
              <a:ext uri="{FF2B5EF4-FFF2-40B4-BE49-F238E27FC236}">
                <a16:creationId xmlns:a16="http://schemas.microsoft.com/office/drawing/2014/main" id="{08E53F39-0B2E-1345-A685-547E36EB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016" y="4264146"/>
            <a:ext cx="2940050" cy="14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0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85B012-7A2B-CE4F-BD67-D8CE676B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3" y="2524963"/>
            <a:ext cx="2715986" cy="1808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7E0BC5-CA8D-844D-BE51-4AD7B841E826}"/>
              </a:ext>
            </a:extLst>
          </p:cNvPr>
          <p:cNvSpPr/>
          <p:nvPr/>
        </p:nvSpPr>
        <p:spPr>
          <a:xfrm>
            <a:off x="6096000" y="2252523"/>
            <a:ext cx="3689856" cy="23529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Mainframes are </a:t>
            </a:r>
            <a:r>
              <a:rPr lang="pt" sz="2000" b="1" dirty="0" err="1"/>
              <a:t>dead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Mainframes are </a:t>
            </a:r>
            <a:r>
              <a:rPr lang="pt" sz="2000" b="1" dirty="0" err="1"/>
              <a:t>expensive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 err="1"/>
              <a:t>Legacy</a:t>
            </a:r>
            <a:r>
              <a:rPr lang="pt" sz="2000" b="1" dirty="0"/>
              <a:t> System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 </a:t>
            </a:r>
            <a:r>
              <a:rPr lang="pt" sz="2000" b="1" dirty="0" err="1"/>
              <a:t>is</a:t>
            </a:r>
            <a:r>
              <a:rPr lang="pt" sz="2000" b="1" dirty="0"/>
              <a:t> out </a:t>
            </a:r>
            <a:r>
              <a:rPr lang="pt" sz="2000" b="1" dirty="0" err="1"/>
              <a:t>of</a:t>
            </a:r>
            <a:r>
              <a:rPr lang="pt" sz="2000" b="1" dirty="0"/>
              <a:t> </a:t>
            </a:r>
            <a:r>
              <a:rPr lang="pt" sz="2000" b="1" dirty="0" err="1"/>
              <a:t>the</a:t>
            </a:r>
            <a:r>
              <a:rPr lang="pt" sz="2000" b="1" dirty="0"/>
              <a:t> </a:t>
            </a:r>
            <a:r>
              <a:rPr lang="pt" sz="2000" b="1" dirty="0" err="1"/>
              <a:t>cloud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 </a:t>
            </a:r>
            <a:r>
              <a:rPr lang="pt" sz="2000" b="1" dirty="0" err="1"/>
              <a:t>is</a:t>
            </a:r>
            <a:r>
              <a:rPr lang="pt" sz="2000" b="1" dirty="0"/>
              <a:t> </a:t>
            </a:r>
            <a:r>
              <a:rPr lang="pt" sz="2000" b="1" dirty="0" err="1"/>
              <a:t>boring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576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inframe 3270">
            <a:extLst>
              <a:ext uri="{FF2B5EF4-FFF2-40B4-BE49-F238E27FC236}">
                <a16:creationId xmlns:a16="http://schemas.microsoft.com/office/drawing/2014/main" id="{3413D460-BCE7-B542-918F-F49FAF60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768350"/>
            <a:ext cx="67564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1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zowe">
            <a:extLst>
              <a:ext uri="{FF2B5EF4-FFF2-40B4-BE49-F238E27FC236}">
                <a16:creationId xmlns:a16="http://schemas.microsoft.com/office/drawing/2014/main" id="{BF7DFBCB-6C99-2C4E-8428-9806939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42" y="1484171"/>
            <a:ext cx="7779316" cy="388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9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E94DA-050F-CD46-A1F3-7760E917E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B380-2887-1D49-91F3-86F6DD16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8" r="20811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162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084B2-45EC-7A4C-9D2E-1FCFB0A0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5789"/>
            <a:ext cx="3292524" cy="1860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D9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6A5D4E-B1E2-3740-BD93-E9721AB31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6" y="2212203"/>
            <a:ext cx="6184580" cy="24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4E7B-205D-A14C-AB46-089A1972D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" r="40139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1A690-50E6-D449-813F-F50A0F4D0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87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5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286E9-94A7-694E-8AFB-0B46F73B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418166"/>
            <a:ext cx="6261100" cy="469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C79349-0124-9D47-B509-F9B85C581BCB}"/>
              </a:ext>
            </a:extLst>
          </p:cNvPr>
          <p:cNvSpPr/>
          <p:nvPr/>
        </p:nvSpPr>
        <p:spPr>
          <a:xfrm>
            <a:off x="1303865" y="904501"/>
            <a:ext cx="12361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BE9FE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>
                <a:solidFill>
                  <a:srgbClr val="8BE9FD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build</a:t>
            </a:r>
            <a:r>
              <a:rPr lang="en-US" dirty="0">
                <a:solidFill>
                  <a:srgbClr val="8BE9FE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F8F8F2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E9F284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zowe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jobs submit 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lf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./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copy.jcl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--directory 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./output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E9F284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highlight>
                <a:srgbClr val="000000"/>
              </a:highlight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4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582C-B41A-3F4B-9D36-0EDB1737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310D3-E235-8E44-8DD0-C5CC59C4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>
                <a:hlinkClick r:id="rId2"/>
              </a:rPr>
              <a:t>https://computerworld.com.br/2016/06/13/sete-mitos-sobre-mainframe/</a:t>
            </a:r>
          </a:p>
          <a:p>
            <a:r>
              <a:rPr lang="en-US" sz="1200" dirty="0">
                <a:hlinkClick r:id="rId2"/>
              </a:rPr>
              <a:t>https://it.toolbox.com/blogs/trevoreddolls/best-job-in-the-world-022419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https://www.openmainframeproject.org/projects/zowe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https://www.openmainframeproject.org/blog/2019/02/04/keeping-up-with-the-zowians-best-ways-to-follow-zowe-community-developments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http://ibmsystemsmag.com/mainframe/trends/whatsnew/open-source-zowe-project/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https://medium.com/@dkelosky/zowe-and-hlasm-hello-world-build-deploy-695be1eb13dc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https://medium.com/@dkelosky/how-to-automate-z-os-data-set-allocation-using-zowe-json-30e70fb960d8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https://www.youtube.com/channel/UC-WTXQQtz2m5iTflJLK59aw/videos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https://www-01.ibm.com/events/wwe/ast/mtm/zowe.nsf/enrollall?openform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https://blog.rocketsoftware.com/2013/05/think-a-mainframe-is-expensive/#.XJqeexNKgWo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https://www.brightworkresearch.com/saaseconomy/2019/01/04/how-to-understand-the-cost-advantages-of-mainframe-versus-on-premises-server/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https://www.youtube.com/watch?v=Kndb_8DhQcE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https://www.linuxfoundation.org/blog/2019/02/how-zowe-is-bringing-the-mainframe-into-the-modern-age/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https://www.youtube.com/watch?v=0XbfLBIoL0E</a:t>
            </a:r>
            <a:endParaRPr lang="en-US" sz="1200" dirty="0"/>
          </a:p>
          <a:p>
            <a:r>
              <a:rPr lang="en-US" sz="1200" dirty="0">
                <a:hlinkClick r:id="rId15"/>
              </a:rPr>
              <a:t>https://www.share.org/blog/think-millennials-don-t-want-to-work-in-mainframe?-think-again</a:t>
            </a:r>
            <a:endParaRPr lang="en-US" sz="1200" dirty="0"/>
          </a:p>
          <a:p>
            <a:r>
              <a:rPr lang="en-US" sz="1200" dirty="0">
                <a:hlinkClick r:id="rId16"/>
              </a:rPr>
              <a:t>https://devops.com/webinars/bridging-modern-devops-and-the-mainframe/?submissionGuid=4a95d1da-5037-44e7-9658-c3a920a3aeec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62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248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2019-03-29T18:01:25Z</dcterms:created>
  <dcterms:modified xsi:type="dcterms:W3CDTF">2019-03-29T20:25:11Z</dcterms:modified>
</cp:coreProperties>
</file>